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21.png" ContentType="image/png"/>
  <Override PartName="/ppt/media/image20.png" ContentType="image/png"/>
  <Override PartName="/ppt/media/image19.png" ContentType="image/png"/>
  <Override PartName="/ppt/media/image17.png" ContentType="image/png"/>
  <Override PartName="/ppt/media/image14.png" ContentType="image/png"/>
  <Override PartName="/ppt/media/image16.png" ContentType="image/png"/>
  <Override PartName="/ppt/media/image13.png" ContentType="image/png"/>
  <Override PartName="/ppt/media/image12.png" ContentType="image/png"/>
  <Override PartName="/ppt/media/image10.png" ContentType="image/png"/>
  <Override PartName="/ppt/media/image9.png" ContentType="image/png"/>
  <Override PartName="/ppt/media/image15.png" ContentType="image/png"/>
  <Override PartName="/ppt/media/image8.png" ContentType="image/png"/>
  <Override PartName="/ppt/media/image6.png" ContentType="image/png"/>
  <Override PartName="/ppt/media/image5.png" ContentType="image/png"/>
  <Override PartName="/ppt/media/image18.png" ContentType="image/png"/>
  <Override PartName="/ppt/media/image4.png" ContentType="image/png"/>
  <Override PartName="/ppt/media/image7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11.png" ContentType="image/png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456000" y="457920"/>
            <a:ext cx="3167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990000" y="1823760"/>
            <a:ext cx="80996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990000" y="4877280"/>
            <a:ext cx="80996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456000" y="457920"/>
            <a:ext cx="3167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990000" y="1823760"/>
            <a:ext cx="39524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40440" y="1823760"/>
            <a:ext cx="39524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140440" y="4877280"/>
            <a:ext cx="39524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990000" y="4877280"/>
            <a:ext cx="39524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456000" y="457920"/>
            <a:ext cx="3167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990000" y="1823760"/>
            <a:ext cx="8099640" cy="58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990000" y="1823760"/>
            <a:ext cx="8099640" cy="58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1374840" y="1823400"/>
            <a:ext cx="7329240" cy="584604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1374840" y="1823400"/>
            <a:ext cx="7329240" cy="5846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3456000" y="457920"/>
            <a:ext cx="3167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990000" y="1823760"/>
            <a:ext cx="8099640" cy="584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456000" y="457920"/>
            <a:ext cx="3167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990000" y="1823760"/>
            <a:ext cx="8099640" cy="58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456000" y="457920"/>
            <a:ext cx="3167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990000" y="1823760"/>
            <a:ext cx="3952440" cy="58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40440" y="1823760"/>
            <a:ext cx="3952440" cy="58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456000" y="457920"/>
            <a:ext cx="3167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3456000" y="479880"/>
            <a:ext cx="3167640" cy="556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456000" y="457920"/>
            <a:ext cx="3167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990000" y="1823760"/>
            <a:ext cx="39524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990000" y="4877280"/>
            <a:ext cx="39524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140440" y="1823760"/>
            <a:ext cx="3952440" cy="58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456000" y="457920"/>
            <a:ext cx="3167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990000" y="1823760"/>
            <a:ext cx="8099640" cy="584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456000" y="457920"/>
            <a:ext cx="3167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990000" y="1823760"/>
            <a:ext cx="3952440" cy="58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40440" y="1823760"/>
            <a:ext cx="39524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40440" y="4877280"/>
            <a:ext cx="39524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3456000" y="457920"/>
            <a:ext cx="3167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990000" y="1823760"/>
            <a:ext cx="39524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40440" y="1823760"/>
            <a:ext cx="39524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990000" y="4877280"/>
            <a:ext cx="80996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456000" y="457920"/>
            <a:ext cx="3167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990000" y="1823760"/>
            <a:ext cx="80996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990000" y="4877280"/>
            <a:ext cx="80996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456000" y="457920"/>
            <a:ext cx="3167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990000" y="1823760"/>
            <a:ext cx="39524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40440" y="1823760"/>
            <a:ext cx="39524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140440" y="4877280"/>
            <a:ext cx="39524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990000" y="4877280"/>
            <a:ext cx="39524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3456000" y="457920"/>
            <a:ext cx="3167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990000" y="1823760"/>
            <a:ext cx="8099640" cy="58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990000" y="1823760"/>
            <a:ext cx="8099640" cy="58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2" name="" descr=""/>
          <p:cNvPicPr/>
          <p:nvPr/>
        </p:nvPicPr>
        <p:blipFill>
          <a:blip r:embed="rId2"/>
          <a:stretch/>
        </p:blipFill>
        <p:spPr>
          <a:xfrm>
            <a:off x="1374840" y="1823400"/>
            <a:ext cx="7329240" cy="584604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3"/>
          <a:stretch/>
        </p:blipFill>
        <p:spPr>
          <a:xfrm>
            <a:off x="1374840" y="1823400"/>
            <a:ext cx="7329240" cy="5846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3456000" y="457920"/>
            <a:ext cx="3167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8" name="PlaceHolder 2"/>
          <p:cNvSpPr>
            <a:spLocks noGrp="1"/>
          </p:cNvSpPr>
          <p:nvPr>
            <p:ph type="subTitle"/>
          </p:nvPr>
        </p:nvSpPr>
        <p:spPr>
          <a:xfrm>
            <a:off x="990000" y="1823760"/>
            <a:ext cx="8099640" cy="584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3456000" y="457920"/>
            <a:ext cx="3167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990000" y="1823760"/>
            <a:ext cx="8099640" cy="58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3456000" y="457920"/>
            <a:ext cx="3167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990000" y="1823760"/>
            <a:ext cx="3952440" cy="58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5140440" y="1823760"/>
            <a:ext cx="3952440" cy="58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3456000" y="457920"/>
            <a:ext cx="3167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456000" y="457920"/>
            <a:ext cx="3167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990000" y="1823760"/>
            <a:ext cx="8099640" cy="58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subTitle"/>
          </p:nvPr>
        </p:nvSpPr>
        <p:spPr>
          <a:xfrm>
            <a:off x="3456000" y="479880"/>
            <a:ext cx="3167640" cy="556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3456000" y="457920"/>
            <a:ext cx="3167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990000" y="1823760"/>
            <a:ext cx="39524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990000" y="4877280"/>
            <a:ext cx="39524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5140440" y="1823760"/>
            <a:ext cx="3952440" cy="58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456000" y="457920"/>
            <a:ext cx="3167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990000" y="1823760"/>
            <a:ext cx="3952440" cy="58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5140440" y="1823760"/>
            <a:ext cx="39524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5140440" y="4877280"/>
            <a:ext cx="39524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3456000" y="457920"/>
            <a:ext cx="3167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990000" y="1823760"/>
            <a:ext cx="39524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5140440" y="1823760"/>
            <a:ext cx="39524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990000" y="4877280"/>
            <a:ext cx="80996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3456000" y="457920"/>
            <a:ext cx="3167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990000" y="1823760"/>
            <a:ext cx="80996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990000" y="4877280"/>
            <a:ext cx="80996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3456000" y="457920"/>
            <a:ext cx="3167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990000" y="1823760"/>
            <a:ext cx="39524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5140440" y="1823760"/>
            <a:ext cx="39524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5140440" y="4877280"/>
            <a:ext cx="39524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5" name="PlaceHolder 5"/>
          <p:cNvSpPr>
            <a:spLocks noGrp="1"/>
          </p:cNvSpPr>
          <p:nvPr>
            <p:ph type="body"/>
          </p:nvPr>
        </p:nvSpPr>
        <p:spPr>
          <a:xfrm>
            <a:off x="990000" y="4877280"/>
            <a:ext cx="39524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3456000" y="457920"/>
            <a:ext cx="3167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990000" y="1823760"/>
            <a:ext cx="8099640" cy="58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990000" y="1823760"/>
            <a:ext cx="8099640" cy="58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09" name="" descr=""/>
          <p:cNvPicPr/>
          <p:nvPr/>
        </p:nvPicPr>
        <p:blipFill>
          <a:blip r:embed="rId2"/>
          <a:stretch/>
        </p:blipFill>
        <p:spPr>
          <a:xfrm>
            <a:off x="1374840" y="1823400"/>
            <a:ext cx="7329240" cy="5846040"/>
          </a:xfrm>
          <a:prstGeom prst="rect">
            <a:avLst/>
          </a:prstGeom>
          <a:ln>
            <a:noFill/>
          </a:ln>
        </p:spPr>
      </p:pic>
      <p:pic>
        <p:nvPicPr>
          <p:cNvPr id="110" name="" descr=""/>
          <p:cNvPicPr/>
          <p:nvPr/>
        </p:nvPicPr>
        <p:blipFill>
          <a:blip r:embed="rId3"/>
          <a:stretch/>
        </p:blipFill>
        <p:spPr>
          <a:xfrm>
            <a:off x="1374840" y="1823400"/>
            <a:ext cx="7329240" cy="5846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456000" y="457920"/>
            <a:ext cx="3167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990000" y="1823760"/>
            <a:ext cx="3952440" cy="58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40440" y="1823760"/>
            <a:ext cx="3952440" cy="58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456000" y="457920"/>
            <a:ext cx="3167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456000" y="479880"/>
            <a:ext cx="3167640" cy="556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456000" y="457920"/>
            <a:ext cx="3167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990000" y="1823760"/>
            <a:ext cx="39524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990000" y="4877280"/>
            <a:ext cx="39524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140440" y="1823760"/>
            <a:ext cx="3952440" cy="58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456000" y="457920"/>
            <a:ext cx="3167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990000" y="1823760"/>
            <a:ext cx="3952440" cy="584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40440" y="1823760"/>
            <a:ext cx="39524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40440" y="4877280"/>
            <a:ext cx="39524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456000" y="457920"/>
            <a:ext cx="3167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990000" y="1823760"/>
            <a:ext cx="39524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40440" y="1823760"/>
            <a:ext cx="39524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990000" y="4877280"/>
            <a:ext cx="8099640" cy="2788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0" y="4320"/>
            <a:ext cx="10079280" cy="755532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0" y="4320"/>
            <a:ext cx="10079280" cy="7555320"/>
          </a:xfrm>
          <a:prstGeom prst="rect">
            <a:avLst/>
          </a:prstGeom>
          <a:ln>
            <a:noFill/>
          </a:ln>
        </p:spPr>
      </p:pic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3456000" y="479880"/>
            <a:ext cx="3167640" cy="1199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" descr=""/>
          <p:cNvPicPr/>
          <p:nvPr/>
        </p:nvPicPr>
        <p:blipFill>
          <a:blip r:embed="rId2"/>
          <a:stretch/>
        </p:blipFill>
        <p:spPr>
          <a:xfrm>
            <a:off x="0" y="4320"/>
            <a:ext cx="10079280" cy="7555320"/>
          </a:xfrm>
          <a:prstGeom prst="rect">
            <a:avLst/>
          </a:prstGeom>
          <a:ln>
            <a:noFill/>
          </a:ln>
        </p:spPr>
      </p:pic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456000" y="479880"/>
            <a:ext cx="3167640" cy="1199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990000" y="1823760"/>
            <a:ext cx="8099640" cy="58460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2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2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2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1839600" y="479880"/>
            <a:ext cx="6400440" cy="556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6000" strike="noStrike">
                <a:solidFill>
                  <a:srgbClr val="ffffff"/>
                </a:solidFill>
                <a:latin typeface="Andale Mono"/>
              </a:rPr>
              <a:t>Hard Mode 101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3456000" y="479880"/>
            <a:ext cx="3167640" cy="1199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>
                <a:solidFill>
                  <a:srgbClr val="ffffff"/>
                </a:solidFill>
                <a:latin typeface="Arial"/>
              </a:rPr>
              <a:t>Screenshots</a:t>
            </a:r>
            <a:endParaRPr/>
          </a:p>
        </p:txBody>
      </p:sp>
      <p:pic>
        <p:nvPicPr>
          <p:cNvPr id="132" name="" descr=""/>
          <p:cNvPicPr/>
          <p:nvPr/>
        </p:nvPicPr>
        <p:blipFill>
          <a:blip r:embed="rId1"/>
          <a:srcRect l="0" t="0" r="-12475" b="0"/>
          <a:stretch/>
        </p:blipFill>
        <p:spPr>
          <a:xfrm>
            <a:off x="1005840" y="1737360"/>
            <a:ext cx="3600360" cy="1828800"/>
          </a:xfrm>
          <a:prstGeom prst="rect">
            <a:avLst/>
          </a:prstGeom>
          <a:ln>
            <a:noFill/>
          </a:ln>
        </p:spPr>
      </p:pic>
      <p:pic>
        <p:nvPicPr>
          <p:cNvPr id="133" name="" descr=""/>
          <p:cNvPicPr/>
          <p:nvPr/>
        </p:nvPicPr>
        <p:blipFill>
          <a:blip r:embed="rId2"/>
          <a:stretch/>
        </p:blipFill>
        <p:spPr>
          <a:xfrm>
            <a:off x="2243160" y="3749040"/>
            <a:ext cx="6809400" cy="3200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3456000" y="479880"/>
            <a:ext cx="3167640" cy="1199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>
                <a:solidFill>
                  <a:srgbClr val="ffffff"/>
                </a:solidFill>
                <a:latin typeface="Arial"/>
              </a:rPr>
              <a:t>Screenshots</a:t>
            </a:r>
            <a:endParaRPr/>
          </a:p>
        </p:txBody>
      </p:sp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731520" y="1371600"/>
            <a:ext cx="4901040" cy="2937600"/>
          </a:xfrm>
          <a:prstGeom prst="rect">
            <a:avLst/>
          </a:prstGeom>
          <a:ln>
            <a:noFill/>
          </a:ln>
        </p:spPr>
      </p:pic>
      <p:pic>
        <p:nvPicPr>
          <p:cNvPr id="136" name="" descr=""/>
          <p:cNvPicPr/>
          <p:nvPr/>
        </p:nvPicPr>
        <p:blipFill>
          <a:blip r:embed="rId2"/>
          <a:stretch/>
        </p:blipFill>
        <p:spPr>
          <a:xfrm>
            <a:off x="4297680" y="4081320"/>
            <a:ext cx="4937760" cy="2959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3456000" y="479880"/>
            <a:ext cx="3167640" cy="1199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>
                <a:solidFill>
                  <a:srgbClr val="ffffff"/>
                </a:solidFill>
                <a:latin typeface="Arial"/>
              </a:rPr>
              <a:t>Screenshots</a:t>
            </a:r>
            <a:endParaRPr/>
          </a:p>
        </p:txBody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4846320" y="1340640"/>
            <a:ext cx="4380480" cy="2408400"/>
          </a:xfrm>
          <a:prstGeom prst="rect">
            <a:avLst/>
          </a:prstGeom>
          <a:ln>
            <a:noFill/>
          </a:ln>
        </p:spPr>
      </p:pic>
      <p:pic>
        <p:nvPicPr>
          <p:cNvPr id="139" name="" descr=""/>
          <p:cNvPicPr/>
          <p:nvPr/>
        </p:nvPicPr>
        <p:blipFill>
          <a:blip r:embed="rId2"/>
          <a:stretch/>
        </p:blipFill>
        <p:spPr>
          <a:xfrm>
            <a:off x="740160" y="2743200"/>
            <a:ext cx="3923280" cy="2468880"/>
          </a:xfrm>
          <a:prstGeom prst="rect">
            <a:avLst/>
          </a:prstGeom>
          <a:ln>
            <a:noFill/>
          </a:ln>
        </p:spPr>
      </p:pic>
      <p:pic>
        <p:nvPicPr>
          <p:cNvPr id="140" name="" descr=""/>
          <p:cNvPicPr/>
          <p:nvPr/>
        </p:nvPicPr>
        <p:blipFill>
          <a:blip r:embed="rId3"/>
          <a:stretch/>
        </p:blipFill>
        <p:spPr>
          <a:xfrm>
            <a:off x="4894920" y="4178880"/>
            <a:ext cx="4431960" cy="2679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3456000" y="479880"/>
            <a:ext cx="3167640" cy="1199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>
                <a:solidFill>
                  <a:srgbClr val="ffffff"/>
                </a:solidFill>
                <a:latin typeface="Arial"/>
              </a:rPr>
              <a:t>Screenshots</a:t>
            </a:r>
            <a:endParaRPr/>
          </a:p>
        </p:txBody>
      </p:sp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990720" y="1961640"/>
            <a:ext cx="8099640" cy="4849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3456000" y="479880"/>
            <a:ext cx="3167640" cy="1199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>
                <a:solidFill>
                  <a:srgbClr val="ffffff"/>
                </a:solidFill>
                <a:latin typeface="Arial"/>
              </a:rPr>
              <a:t>Download</a:t>
            </a:r>
            <a:endParaRPr/>
          </a:p>
        </p:txBody>
      </p:sp>
      <p:sp>
        <p:nvSpPr>
          <p:cNvPr id="144" name="TextShape 2"/>
          <p:cNvSpPr txBox="1"/>
          <p:nvPr/>
        </p:nvSpPr>
        <p:spPr>
          <a:xfrm>
            <a:off x="990000" y="1823760"/>
            <a:ext cx="8099640" cy="5846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ctr"/>
            <a:endParaRPr/>
          </a:p>
          <a:p>
            <a:pPr algn="ctr"/>
            <a:endParaRPr/>
          </a:p>
          <a:p>
            <a:pPr algn="ctr"/>
            <a:endParaRPr/>
          </a:p>
          <a:p>
            <a:pPr algn="ctr"/>
            <a:r>
              <a:rPr lang="en-US" sz="3200">
                <a:solidFill>
                  <a:srgbClr val="000000"/>
                </a:solidFill>
                <a:latin typeface="Arial"/>
              </a:rPr>
              <a:t>https://github.com/LiMina/adjective-animal</a:t>
            </a:r>
            <a:endParaRPr/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3456000" y="479880"/>
            <a:ext cx="3167640" cy="119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140" strike="noStrike">
                <a:solidFill>
                  <a:srgbClr val="ffffff"/>
                </a:solidFill>
                <a:latin typeface="Arial"/>
              </a:rPr>
              <a:t>Meet the Team</a:t>
            </a:r>
            <a:endParaRPr/>
          </a:p>
        </p:txBody>
      </p:sp>
      <p:sp>
        <p:nvSpPr>
          <p:cNvPr id="113" name="CustomShape 2"/>
          <p:cNvSpPr/>
          <p:nvPr/>
        </p:nvSpPr>
        <p:spPr>
          <a:xfrm>
            <a:off x="1648800" y="1823760"/>
            <a:ext cx="6782040" cy="302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lang="en-US" sz="3200" strike="noStrike">
                <a:latin typeface="Arial"/>
              </a:rPr>
              <a:t>Tracy Lee 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:: 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3rd yr CogSci</a:t>
            </a:r>
            <a:endParaRPr/>
          </a:p>
          <a:p>
            <a:r>
              <a:rPr lang="en-US" sz="3200" strike="noStrike">
                <a:latin typeface="Arial"/>
              </a:rPr>
              <a:t>Mina Li 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:: 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3rd yr CS</a:t>
            </a:r>
            <a:endParaRPr/>
          </a:p>
          <a:p>
            <a:r>
              <a:rPr lang="en-US" sz="3200" strike="noStrike">
                <a:latin typeface="Arial"/>
              </a:rPr>
              <a:t>Calvin Lu 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:: 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3rd yr CS/Psych</a:t>
            </a:r>
            <a:endParaRPr/>
          </a:p>
          <a:p>
            <a:r>
              <a:rPr lang="en-US" sz="3200" strike="noStrike">
                <a:latin typeface="Arial"/>
              </a:rPr>
              <a:t>Austin Shyu 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:: 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2nd year EECS</a:t>
            </a:r>
            <a:endParaRPr/>
          </a:p>
        </p:txBody>
      </p:sp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2655000" y="5577840"/>
            <a:ext cx="4769640" cy="1233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3456000" y="479880"/>
            <a:ext cx="3167640" cy="119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140" strike="noStrike">
                <a:solidFill>
                  <a:srgbClr val="ffffff"/>
                </a:solidFill>
                <a:latin typeface="Arial"/>
              </a:rPr>
              <a:t>Meet the Team</a:t>
            </a:r>
            <a:endParaRPr/>
          </a:p>
        </p:txBody>
      </p:sp>
      <p:sp>
        <p:nvSpPr>
          <p:cNvPr id="116" name="CustomShape 2"/>
          <p:cNvSpPr/>
          <p:nvPr/>
        </p:nvSpPr>
        <p:spPr>
          <a:xfrm>
            <a:off x="1465920" y="1823760"/>
            <a:ext cx="7147800" cy="302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lang="en-US" sz="3200" strike="noStrike">
                <a:latin typeface="Arial"/>
              </a:rPr>
              <a:t>Tracy Lee 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:: 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Any/All Pronouns</a:t>
            </a:r>
            <a:endParaRPr/>
          </a:p>
          <a:p>
            <a:r>
              <a:rPr lang="en-US" sz="3200" strike="noStrike">
                <a:latin typeface="Arial"/>
              </a:rPr>
              <a:t>Mina Li 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:: 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They/Them, Ze/Hir</a:t>
            </a:r>
            <a:endParaRPr/>
          </a:p>
          <a:p>
            <a:r>
              <a:rPr lang="en-US" sz="3200" strike="noStrike">
                <a:latin typeface="Arial"/>
              </a:rPr>
              <a:t>Calvin Lu 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:: 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He/Him</a:t>
            </a:r>
            <a:endParaRPr/>
          </a:p>
          <a:p>
            <a:r>
              <a:rPr lang="en-US" sz="3200" strike="noStrike">
                <a:latin typeface="Arial"/>
              </a:rPr>
              <a:t>Austin Shyu 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:: 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	</a:t>
            </a:r>
            <a:r>
              <a:rPr lang="en-US" sz="3200" strike="noStrike">
                <a:latin typeface="Arial"/>
              </a:rPr>
              <a:t>He/Him</a:t>
            </a:r>
            <a:endParaRPr/>
          </a:p>
        </p:txBody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2655000" y="5577840"/>
            <a:ext cx="4769640" cy="1233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3456000" y="479880"/>
            <a:ext cx="3167640" cy="119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140" strike="noStrike">
                <a:solidFill>
                  <a:srgbClr val="ffffff"/>
                </a:solidFill>
                <a:latin typeface="Arial"/>
              </a:rPr>
              <a:t>Synopsis</a:t>
            </a:r>
            <a:endParaRPr/>
          </a:p>
        </p:txBody>
      </p:sp>
      <p:sp>
        <p:nvSpPr>
          <p:cNvPr id="119" name="CustomShape 2"/>
          <p:cNvSpPr/>
          <p:nvPr/>
        </p:nvSpPr>
        <p:spPr>
          <a:xfrm>
            <a:off x="990000" y="1823760"/>
            <a:ext cx="8099640" cy="584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lang="en-US" sz="2600" strike="noStrike">
                <a:solidFill>
                  <a:srgbClr val="000000"/>
                </a:solidFill>
                <a:latin typeface="Arial"/>
              </a:rPr>
              <a:t>Our game is a slice-of-life visual novel with the player experiencing daily struggles through the lens of a queer student. As you navigate through the challenges in life and school, you'll find yourself in battle with metaphorical monsters and fight with challenge-specific attacks to overcome the obstacle in your day.</a:t>
            </a:r>
            <a:endParaRPr/>
          </a:p>
          <a:p>
            <a:endParaRPr/>
          </a:p>
          <a:p>
            <a:r>
              <a:rPr lang="en-US" sz="2600" strike="noStrike">
                <a:solidFill>
                  <a:srgbClr val="000000"/>
                </a:solidFill>
                <a:latin typeface="Arial"/>
              </a:rPr>
              <a:t>Plan your attacks wisely to maximize your happiness and well-being, but don't forget about your grades, too!</a:t>
            </a: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3456000" y="479880"/>
            <a:ext cx="3167640" cy="119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140" strike="noStrike">
                <a:solidFill>
                  <a:srgbClr val="ffffff"/>
                </a:solidFill>
                <a:latin typeface="Arial"/>
              </a:rPr>
              <a:t>Basic Concepts</a:t>
            </a:r>
            <a:endParaRPr/>
          </a:p>
        </p:txBody>
      </p:sp>
      <p:sp>
        <p:nvSpPr>
          <p:cNvPr id="121" name="CustomShape 2"/>
          <p:cNvSpPr/>
          <p:nvPr/>
        </p:nvSpPr>
        <p:spPr>
          <a:xfrm>
            <a:off x="990000" y="1823760"/>
            <a:ext cx="8099640" cy="584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US" sz="2800" strike="noStrike">
                <a:latin typeface="Arial"/>
              </a:rPr>
              <a:t>A slice-of-life novel with RPG elements.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800" strike="noStrike">
                <a:latin typeface="Arial"/>
              </a:rPr>
              <a:t>Metaphorical battles act as a way to imitate the kind of stress and anxiety associated with handling the challenge of school and life. We represent each challenge with a different monster, and your attacks echo real-life responses to these obstacles.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800" strike="noStrike">
                <a:latin typeface="Arial"/>
              </a:rPr>
              <a:t>We wanted to the user to play from a first person POV so that the game doesn’t force upon you a certain image of what the protagonist is like.</a:t>
            </a: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3456000" y="457920"/>
            <a:ext cx="3167640" cy="1243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>
                <a:solidFill>
                  <a:srgbClr val="ffffff"/>
                </a:solidFill>
                <a:latin typeface="Arial"/>
              </a:rPr>
              <a:t>Creative Goals</a:t>
            </a:r>
            <a:endParaRPr/>
          </a:p>
        </p:txBody>
      </p:sp>
      <p:sp>
        <p:nvSpPr>
          <p:cNvPr id="123" name="TextShape 2"/>
          <p:cNvSpPr txBox="1"/>
          <p:nvPr/>
        </p:nvSpPr>
        <p:spPr>
          <a:xfrm>
            <a:off x="990000" y="1823760"/>
            <a:ext cx="8099640" cy="5846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lang="en-US" sz="2800">
                <a:latin typeface="Arial"/>
              </a:rPr>
              <a:t>Make a game that is relatable to queer-identified students, touching upon difficult situations, such as social anxiety and taking exams.</a:t>
            </a:r>
            <a:endParaRPr/>
          </a:p>
          <a:p>
            <a:r>
              <a:rPr lang="en-US" sz="2800">
                <a:latin typeface="Arial"/>
              </a:rPr>
              <a:t>We wanted it to be light-hearted and cute with the metaphors and artwork, while still addressing something that is relevant in our lives.</a:t>
            </a:r>
            <a:endParaRPr/>
          </a:p>
          <a:p>
            <a:r>
              <a:rPr lang="en-US" sz="2800">
                <a:latin typeface="Arial"/>
              </a:rPr>
              <a:t>The metaphor of a battle relates to the struggle of handling these issues. The statistics that affect your battle represent how we, as students, have to make choices regarding sacrificing grades and happiness levels.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3456000" y="479880"/>
            <a:ext cx="3167640" cy="1199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>
                <a:solidFill>
                  <a:srgbClr val="ffffff"/>
                </a:solidFill>
                <a:latin typeface="Arial"/>
              </a:rPr>
              <a:t>Challenges</a:t>
            </a:r>
            <a:endParaRPr/>
          </a:p>
        </p:txBody>
      </p:sp>
      <p:sp>
        <p:nvSpPr>
          <p:cNvPr id="125" name="TextShape 2"/>
          <p:cNvSpPr txBox="1"/>
          <p:nvPr/>
        </p:nvSpPr>
        <p:spPr>
          <a:xfrm>
            <a:off x="990000" y="1823760"/>
            <a:ext cx="8099640" cy="5846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lang="en-US" sz="2800">
                <a:solidFill>
                  <a:srgbClr val="000000"/>
                </a:solidFill>
                <a:latin typeface="Arial"/>
              </a:rPr>
              <a:t>Pairing Unity with GitHub.</a:t>
            </a:r>
            <a:endParaRPr/>
          </a:p>
          <a:p>
            <a:endParaRPr/>
          </a:p>
          <a:p>
            <a:r>
              <a:rPr lang="en-US" sz="2800">
                <a:solidFill>
                  <a:srgbClr val="000000"/>
                </a:solidFill>
                <a:latin typeface="Arial"/>
              </a:rPr>
              <a:t>User Interface: Trying to make it intuitive for gamers and non-gamers.</a:t>
            </a:r>
            <a:endParaRPr/>
          </a:p>
          <a:p>
            <a:endParaRPr/>
          </a:p>
          <a:p>
            <a:r>
              <a:rPr lang="en-US" sz="2800">
                <a:solidFill>
                  <a:srgbClr val="000000"/>
                </a:solidFill>
                <a:latin typeface="Arial"/>
              </a:rPr>
              <a:t>Time management and scheduling.</a:t>
            </a:r>
            <a:endParaRPr/>
          </a:p>
          <a:p>
            <a:endParaRPr/>
          </a:p>
          <a:p>
            <a:r>
              <a:rPr lang="en-US" sz="2800">
                <a:solidFill>
                  <a:srgbClr val="000000"/>
                </a:solidFill>
                <a:latin typeface="Arial"/>
              </a:rPr>
              <a:t>Scope.</a:t>
            </a: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3456000" y="479880"/>
            <a:ext cx="3167640" cy="1199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>
                <a:solidFill>
                  <a:srgbClr val="ffffff"/>
                </a:solidFill>
                <a:latin typeface="Arial"/>
              </a:rPr>
              <a:t>Future Plans</a:t>
            </a:r>
            <a:endParaRPr/>
          </a:p>
        </p:txBody>
      </p:sp>
      <p:sp>
        <p:nvSpPr>
          <p:cNvPr id="127" name="TextShape 2"/>
          <p:cNvSpPr txBox="1"/>
          <p:nvPr/>
        </p:nvSpPr>
        <p:spPr>
          <a:xfrm>
            <a:off x="990000" y="1823760"/>
            <a:ext cx="8099640" cy="5846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lang="en-US" sz="2800">
                <a:latin typeface="Arial"/>
              </a:rPr>
              <a:t>If we have time, we'd like to clean up some of the little details so that we feel completely satisfied with it.</a:t>
            </a:r>
            <a:endParaRPr/>
          </a:p>
          <a:p>
            <a:endParaRPr/>
          </a:p>
          <a:p>
            <a:r>
              <a:rPr lang="en-US" sz="2800">
                <a:latin typeface="Arial"/>
              </a:rPr>
              <a:t>We want this to be a polished product we'd be proud to show our friends and family (and put on our resumes).</a:t>
            </a:r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3456000" y="479880"/>
            <a:ext cx="3167640" cy="1199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4400">
                <a:solidFill>
                  <a:srgbClr val="ffffff"/>
                </a:solidFill>
                <a:latin typeface="Arial"/>
              </a:rPr>
              <a:t>Screenshots</a:t>
            </a:r>
            <a:endParaRPr/>
          </a:p>
        </p:txBody>
      </p:sp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3953160" y="1563480"/>
            <a:ext cx="5282280" cy="3099960"/>
          </a:xfrm>
          <a:prstGeom prst="rect">
            <a:avLst/>
          </a:prstGeom>
          <a:ln>
            <a:noFill/>
          </a:ln>
        </p:spPr>
      </p:pic>
      <p:pic>
        <p:nvPicPr>
          <p:cNvPr id="130" name="" descr=""/>
          <p:cNvPicPr/>
          <p:nvPr/>
        </p:nvPicPr>
        <p:blipFill>
          <a:blip r:embed="rId2"/>
          <a:stretch/>
        </p:blipFill>
        <p:spPr>
          <a:xfrm>
            <a:off x="831960" y="3360600"/>
            <a:ext cx="4105800" cy="3680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